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2"/>
  </p:notesMasterIdLst>
  <p:sldIdLst>
    <p:sldId id="344" r:id="rId15"/>
    <p:sldId id="396" r:id="rId16"/>
    <p:sldId id="424" r:id="rId17"/>
    <p:sldId id="411" r:id="rId18"/>
    <p:sldId id="420" r:id="rId19"/>
    <p:sldId id="419" r:id="rId20"/>
    <p:sldId id="418" r:id="rId21"/>
    <p:sldId id="413" r:id="rId22"/>
    <p:sldId id="425" r:id="rId23"/>
    <p:sldId id="406" r:id="rId24"/>
    <p:sldId id="426" r:id="rId25"/>
    <p:sldId id="414" r:id="rId26"/>
    <p:sldId id="421" r:id="rId27"/>
    <p:sldId id="422" r:id="rId28"/>
    <p:sldId id="423" r:id="rId29"/>
    <p:sldId id="427" r:id="rId30"/>
    <p:sldId id="407" r:id="rId31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FAF"/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75" d="100"/>
          <a:sy n="75" d="100"/>
        </p:scale>
        <p:origin x="1814" y="768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dirty="0" err="1" smtClean="0"/>
              <a:t>Drag</a:t>
            </a:r>
            <a:r>
              <a:rPr lang="ru-RU" noProof="0" dirty="0" smtClean="0"/>
              <a:t> </a:t>
            </a:r>
            <a:r>
              <a:rPr lang="ru-RU" noProof="0" dirty="0" err="1" smtClean="0"/>
              <a:t>picture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placeholder</a:t>
            </a:r>
            <a:r>
              <a:rPr lang="ru-RU" noProof="0" dirty="0" smtClean="0"/>
              <a:t> </a:t>
            </a:r>
            <a:r>
              <a:rPr lang="ru-RU" noProof="0" dirty="0" err="1" smtClean="0"/>
              <a:t>or</a:t>
            </a:r>
            <a:r>
              <a:rPr lang="ru-RU" noProof="0" dirty="0" smtClean="0"/>
              <a:t> </a:t>
            </a:r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icon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01824" y="2101526"/>
            <a:ext cx="7772400" cy="1102519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ru-RU" sz="2700" dirty="0" smtClean="0">
                <a:solidFill>
                  <a:srgbClr val="FFFFFF"/>
                </a:solidFill>
                <a:latin typeface="PF Din Text Cond Pro" panose="02000000000000000000" pitchFamily="2" charset="0"/>
                <a:cs typeface="Times New Roman" panose="02020603050405020304" pitchFamily="18" charset="0"/>
              </a:rPr>
              <a:t>ОСНОВНЫЕ ИЗМЕНЕНИЯ</a:t>
            </a:r>
            <a:br>
              <a:rPr lang="ru-RU" sz="2700" dirty="0" smtClean="0">
                <a:solidFill>
                  <a:srgbClr val="FFFFFF"/>
                </a:solidFill>
                <a:latin typeface="PF Din Text Cond Pro" panose="02000000000000000000" pitchFamily="2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FFFF"/>
                </a:solidFill>
                <a:latin typeface="PF Din Text Cond Pro" panose="02000000000000000000" pitchFamily="2" charset="0"/>
                <a:cs typeface="Times New Roman" panose="02020603050405020304" pitchFamily="18" charset="0"/>
              </a:rPr>
              <a:t>В НАЛОГОВОМ ЗАКОНОДАТЕЛЬСТВЕ В 2023 ГОДУ </a:t>
            </a:r>
            <a:endParaRPr lang="ru-RU" sz="2700" dirty="0">
              <a:solidFill>
                <a:srgbClr val="FFFFFF"/>
              </a:solidFill>
              <a:latin typeface="PF Din Text Cond Pr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48407" y="3348367"/>
            <a:ext cx="5679233" cy="15523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PF Din Text Cond Pro" panose="02000000000000000000" pitchFamily="2" charset="0"/>
                <a:cs typeface="Times New Roman" panose="02020603050405020304" pitchFamily="18" charset="0"/>
              </a:rPr>
              <a:t>Доклад заместителя начальника </a:t>
            </a:r>
          </a:p>
          <a:p>
            <a:r>
              <a:rPr lang="ru-RU" dirty="0" smtClean="0">
                <a:latin typeface="PF Din Text Cond Pro" panose="02000000000000000000" pitchFamily="2" charset="0"/>
              </a:rPr>
              <a:t>Межрайонной ИФНС России № 10 по Челябинской области </a:t>
            </a:r>
          </a:p>
          <a:p>
            <a:r>
              <a:rPr lang="ru-RU" dirty="0" smtClean="0">
                <a:latin typeface="PF Din Text Cond Pro" panose="02000000000000000000" pitchFamily="2" charset="0"/>
              </a:rPr>
              <a:t>Л.А. Шатровой</a:t>
            </a:r>
          </a:p>
          <a:p>
            <a:endParaRPr lang="ru-RU" dirty="0" smtClean="0">
              <a:latin typeface="PF Din Text Cond Pro" panose="02000000000000000000" pitchFamily="2" charset="0"/>
            </a:endParaRPr>
          </a:p>
          <a:p>
            <a:r>
              <a:rPr lang="ru-RU" dirty="0">
                <a:latin typeface="PF Din Text Cond Pro" panose="02000000000000000000" pitchFamily="2" charset="0"/>
              </a:rPr>
              <a:t>с</a:t>
            </a:r>
            <a:r>
              <a:rPr lang="ru-RU" dirty="0" smtClean="0">
                <a:latin typeface="PF Din Text Cond Pro" panose="02000000000000000000" pitchFamily="2" charset="0"/>
              </a:rPr>
              <a:t>. Еткуль, 2022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ЕНП НЕ РАСПРОСТРАНЯЕТСЯ НА: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640" y="1205156"/>
            <a:ext cx="7273317" cy="3621940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НДФЛ с выплат иностранцам, которые работают по </a:t>
            </a: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патенту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госпошлины, </a:t>
            </a: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по которой нет исполнительного документа из </a:t>
            </a: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суда</a:t>
            </a:r>
            <a:endParaRPr lang="ru-RU" sz="1900" b="0" dirty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взносы </a:t>
            </a: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на обязательное страхование сотрудников от несчастных случаев на </a:t>
            </a: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производстве и </a:t>
            </a: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профессиональных заболеваний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налог на профессиональный доход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сбор за пользование объектами животного мира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сбор за пользование объектами водных биологических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 ПО КАКИМ РЕКВИЗИТАМ УПЛАЧИВАЕТСЯ ЕНП?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854574" y="1321888"/>
            <a:ext cx="7273317" cy="3621940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Приказ Минфина России от 12.11.2013 № 107н </a:t>
            </a:r>
          </a:p>
          <a:p>
            <a:pPr marL="0" algn="ctr">
              <a:spcBef>
                <a:spcPts val="0"/>
              </a:spcBef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  <a:p>
            <a:pPr marL="0" algn="ctr">
              <a:spcBef>
                <a:spcPts val="0"/>
              </a:spcBef>
            </a:pPr>
            <a:endParaRPr lang="ru-RU" sz="1900" b="0" dirty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ctr">
              <a:spcBef>
                <a:spcPts val="0"/>
              </a:spcBef>
            </a:pPr>
            <a:endParaRPr lang="ru-RU" sz="1900" b="0" dirty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ctr">
              <a:spcBef>
                <a:spcPts val="0"/>
              </a:spcBef>
            </a:pP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В одном платежном поручении два изменяемых реквизита:</a:t>
            </a:r>
          </a:p>
          <a:p>
            <a:pPr marL="7200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ИНН налогоплательщика</a:t>
            </a:r>
          </a:p>
          <a:p>
            <a:pPr marL="7200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b="0" dirty="0">
                <a:latin typeface="PF DinText Pro Medium" panose="02000506020000020004" pitchFamily="2" charset="0"/>
                <a:ea typeface="+mj-ea"/>
                <a:cs typeface="+mj-cs"/>
              </a:rPr>
              <a:t>сумма</a:t>
            </a:r>
            <a:r>
              <a:rPr lang="ru-RU" sz="1900" b="0" dirty="0" smtClean="0">
                <a:latin typeface="PF DinText Pro Medium" panose="02000506020000020004" pitchFamily="2" charset="0"/>
                <a:ea typeface="+mj-ea"/>
                <a:cs typeface="+mj-cs"/>
              </a:rPr>
              <a:t> платежа</a:t>
            </a:r>
            <a:endParaRPr lang="ru-RU" sz="1900" b="0" dirty="0"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20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066" y="301443"/>
            <a:ext cx="8419512" cy="514483"/>
          </a:xfrm>
        </p:spPr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КАК РАСПРЕДЕЛЯЕТСЯ ЕНП?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7" y="815926"/>
            <a:ext cx="5704449" cy="40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587832"/>
          </a:xfrm>
        </p:spPr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ФОРМИРОВАНИЕ САЛЬДО ЕНС НА 01.01.2023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140" y="1029310"/>
            <a:ext cx="7320689" cy="3621940"/>
          </a:xfrm>
        </p:spPr>
        <p:txBody>
          <a:bodyPr/>
          <a:lstStyle/>
          <a:p>
            <a:r>
              <a:rPr lang="ru-RU" sz="2400" b="0" dirty="0">
                <a:latin typeface="PF Din Text Cond Pro" panose="02000000000000000000" pitchFamily="2" charset="0"/>
                <a:ea typeface="+mj-ea"/>
                <a:cs typeface="+mj-cs"/>
              </a:rPr>
              <a:t>Включаются суммы: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3297" y="1535745"/>
            <a:ext cx="4121835" cy="311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общая сумма недоимок, пеней, штрафов и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процентов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государственная пошлина, в отношении уплаты которой выдан исполнительный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документ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излишне перечисленные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средства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авансовые платежи по налогам, страховым взносам, срок представления налоговых деклараций (расчетов) по которым или направления налоговым органом сообщения об исчисленных суммах налогов наступает после 01.01.2023</a:t>
            </a:r>
          </a:p>
        </p:txBody>
      </p:sp>
      <p:sp>
        <p:nvSpPr>
          <p:cNvPr id="22" name="Равно 21"/>
          <p:cNvSpPr/>
          <p:nvPr/>
        </p:nvSpPr>
        <p:spPr>
          <a:xfrm>
            <a:off x="5200527" y="2515329"/>
            <a:ext cx="1139483" cy="633046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25406" y="2373226"/>
            <a:ext cx="1380748" cy="93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САЛЬДО ЕНС </a:t>
            </a:r>
          </a:p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 01.01.2023</a:t>
            </a:r>
            <a:endParaRPr lang="ru-RU" sz="1300" b="1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53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587832"/>
          </a:xfrm>
        </p:spPr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ФОРМИРОВАНИЕ САЛЬДО ЕНС НА 01.01.2023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140" y="1029310"/>
            <a:ext cx="7320689" cy="3621940"/>
          </a:xfrm>
        </p:spPr>
        <p:txBody>
          <a:bodyPr/>
          <a:lstStyle/>
          <a:p>
            <a:r>
              <a:rPr lang="ru-RU" sz="2400" b="0" dirty="0" smtClean="0">
                <a:latin typeface="PF Din Text Cond Pro" panose="02000000000000000000" pitchFamily="2" charset="0"/>
                <a:ea typeface="+mj-ea"/>
                <a:cs typeface="+mj-cs"/>
              </a:rPr>
              <a:t>Не включаются </a:t>
            </a:r>
            <a:r>
              <a:rPr lang="ru-RU" sz="2400" b="0" dirty="0">
                <a:latin typeface="PF Din Text Cond Pro" panose="02000000000000000000" pitchFamily="2" charset="0"/>
                <a:ea typeface="+mj-ea"/>
                <a:cs typeface="+mj-cs"/>
              </a:rPr>
              <a:t>суммы: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3297" y="1535745"/>
            <a:ext cx="4121835" cy="311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задолженности, по которой по состоянию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 31.12.2022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	истек срок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взыскания</a:t>
            </a: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государственной пошлины, в отношении уплаты которой выдан исполнительный документ и по состоянию на 31.12.2022 истек срок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взыскания</a:t>
            </a: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суммы доначислений по решениям о привлечении к ответственности за совершение налогового правонарушения, исполнение которых приостановлено по состоянию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 31.12.2022</a:t>
            </a: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25406" y="2373226"/>
            <a:ext cx="1380748" cy="93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САЛЬДО ЕНС </a:t>
            </a:r>
          </a:p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 01.01.2023</a:t>
            </a:r>
            <a:endParaRPr lang="ru-RU" sz="1300" b="1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00527" y="2551891"/>
            <a:ext cx="1139483" cy="602089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587832"/>
          </a:xfrm>
        </p:spPr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ФОРМИРОВАНИЕ САЛЬДО ЕНС НА 01.01.2023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0418" y="1029310"/>
            <a:ext cx="7614434" cy="3621940"/>
          </a:xfrm>
        </p:spPr>
        <p:txBody>
          <a:bodyPr/>
          <a:lstStyle/>
          <a:p>
            <a:r>
              <a:rPr lang="ru-RU" sz="2400" b="0" dirty="0" smtClean="0">
                <a:latin typeface="PF Din Text Cond Pro" panose="02000000000000000000" pitchFamily="2" charset="0"/>
                <a:ea typeface="+mj-ea"/>
                <a:cs typeface="+mj-cs"/>
              </a:rPr>
              <a:t>Не </a:t>
            </a:r>
            <a:r>
              <a:rPr lang="ru-RU" sz="2400" b="0" dirty="0">
                <a:latin typeface="PF Din Text Cond Pro" panose="02000000000000000000" pitchFamily="2" charset="0"/>
                <a:ea typeface="+mj-ea"/>
                <a:cs typeface="+mj-cs"/>
              </a:rPr>
              <a:t>признаются </a:t>
            </a:r>
            <a:r>
              <a:rPr lang="ru-RU" sz="2400" b="0" dirty="0" smtClean="0">
                <a:latin typeface="PF Din Text Cond Pro" panose="02000000000000000000" pitchFamily="2" charset="0"/>
                <a:ea typeface="+mj-ea"/>
                <a:cs typeface="+mj-cs"/>
              </a:rPr>
              <a:t>переплатой суммы, </a:t>
            </a:r>
            <a:r>
              <a:rPr lang="ru-RU" sz="2400" b="0" dirty="0">
                <a:latin typeface="PF Din Text Cond Pro" panose="02000000000000000000" pitchFamily="2" charset="0"/>
                <a:ea typeface="+mj-ea"/>
                <a:cs typeface="+mj-cs"/>
              </a:rPr>
              <a:t>уплаченные на 31.12.2022: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3297" y="1535745"/>
            <a:ext cx="4121835" cy="3268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налог на профессиональный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доход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сборов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за пользование объектами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ЖМ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сборов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за пользование объектами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ВБР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авансовых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платежей по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НДФЛ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от деятельности иностранных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граждан,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осуществляющих трудовую деятельность на территории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РФ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ГП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, в отношении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уплаты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которой не выдан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ИД</a:t>
            </a:r>
            <a:endParaRPr lang="ru-RU" sz="13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суммы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переплаты, если со дня их уплаты прошло более 3-х </a:t>
            </a: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лет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500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авансовые </a:t>
            </a:r>
            <a:r>
              <a:rPr lang="ru-RU" sz="1300" dirty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платежи по налогу на прибыль субъектов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25406" y="2373226"/>
            <a:ext cx="1380748" cy="93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САЛЬДО ЕНС </a:t>
            </a:r>
          </a:p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accent1"/>
                </a:solidFill>
                <a:latin typeface="PF DinText Pro Medium" panose="02000506020000020004" pitchFamily="2" charset="0"/>
                <a:ea typeface="+mj-ea"/>
                <a:cs typeface="+mj-cs"/>
              </a:rPr>
              <a:t>НА 01.01.2023</a:t>
            </a:r>
            <a:endParaRPr lang="ru-RU" sz="1300" b="1" dirty="0">
              <a:solidFill>
                <a:schemeClr val="accent1"/>
              </a:solidFill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00527" y="2551891"/>
            <a:ext cx="1139483" cy="602089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587832"/>
          </a:xfrm>
        </p:spPr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ИЗМЕНЕНИЯ ПО СТРАХОВЫМ ВЗНОСАМ 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0418" y="1029310"/>
            <a:ext cx="7614434" cy="3621940"/>
          </a:xfrm>
        </p:spPr>
        <p:txBody>
          <a:bodyPr/>
          <a:lstStyle/>
          <a:p>
            <a:pPr algn="just"/>
            <a:endParaRPr lang="ru-RU" sz="2400" b="0" dirty="0" smtClean="0">
              <a:latin typeface="PF Din Text Cond Pro" panose="02000000000000000000" pitchFamily="2" charset="0"/>
              <a:ea typeface="+mj-ea"/>
              <a:cs typeface="+mj-cs"/>
            </a:endParaRPr>
          </a:p>
          <a:p>
            <a:pPr algn="ctr"/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Федеральный </a:t>
            </a:r>
            <a:r>
              <a:rPr lang="ru-RU" sz="2000" b="0" dirty="0">
                <a:latin typeface="PF Din Text Cond Pro Medium" panose="02000500000000020004" pitchFamily="2" charset="0"/>
                <a:ea typeface="+mj-ea"/>
                <a:cs typeface="+mj-cs"/>
              </a:rPr>
              <a:t>закон от 14.07.2022 </a:t>
            </a:r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№ 239-ФЗ</a:t>
            </a:r>
          </a:p>
          <a:p>
            <a:pPr algn="just"/>
            <a:endParaRPr lang="ru-RU" sz="2000" b="0" dirty="0" smtClean="0"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/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Приказ </a:t>
            </a:r>
            <a:r>
              <a:rPr lang="ru-RU" sz="2000" b="0" dirty="0">
                <a:latin typeface="PF Din Text Cond Pro Medium" panose="02000500000000020004" pitchFamily="2" charset="0"/>
                <a:ea typeface="+mj-ea"/>
                <a:cs typeface="+mj-cs"/>
              </a:rPr>
              <a:t>ФНС России от 29.09.2022 </a:t>
            </a:r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№ </a:t>
            </a:r>
            <a:r>
              <a:rPr lang="ru-RU" sz="2000" b="0" dirty="0">
                <a:latin typeface="PF Din Text Cond Pro Medium" panose="02000500000000020004" pitchFamily="2" charset="0"/>
                <a:ea typeface="+mj-ea"/>
                <a:cs typeface="+mj-cs"/>
              </a:rPr>
              <a:t>ЕД-7-11/878</a:t>
            </a:r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@</a:t>
            </a:r>
            <a:r>
              <a:rPr lang="en-US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 </a:t>
            </a:r>
            <a:endParaRPr lang="ru-RU" sz="2000" b="0" dirty="0" smtClean="0">
              <a:latin typeface="PF Din Text Cond Pro Medium" panose="02000500000000020004" pitchFamily="2" charset="0"/>
              <a:ea typeface="+mj-ea"/>
              <a:cs typeface="+mj-cs"/>
            </a:endParaRPr>
          </a:p>
          <a:p>
            <a:pPr algn="ctr"/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«Об </a:t>
            </a:r>
            <a:r>
              <a:rPr lang="ru-RU" sz="2000" b="0" dirty="0">
                <a:latin typeface="PF Din Text Cond Pro Medium" panose="02000500000000020004" pitchFamily="2" charset="0"/>
                <a:ea typeface="+mj-ea"/>
                <a:cs typeface="+mj-cs"/>
              </a:rPr>
              <a:t>утверждении форм расчета по страховым взносам и персонифицированных сведений о физических лицах, порядков их заполнения, а также форматов их представления в электронной </a:t>
            </a:r>
            <a:r>
              <a:rPr lang="ru-RU" sz="2000" b="0" dirty="0" smtClean="0">
                <a:latin typeface="PF Din Text Cond Pro Medium" panose="02000500000000020004" pitchFamily="2" charset="0"/>
                <a:ea typeface="+mj-ea"/>
                <a:cs typeface="+mj-cs"/>
              </a:rPr>
              <a:t>форме»</a:t>
            </a:r>
            <a:endParaRPr lang="ru-RU" sz="2000" b="0" dirty="0">
              <a:latin typeface="PF Din Text Cond Pro Medium" panose="02000500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4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640" y="909584"/>
            <a:ext cx="7320689" cy="3621940"/>
          </a:xfrm>
        </p:spPr>
        <p:txBody>
          <a:bodyPr/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700" dirty="0">
                <a:latin typeface="PF Din Text Cond Pro" panose="02000000000000000000" pitchFamily="2" charset="0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39566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 bwMode="auto">
          <a:xfrm>
            <a:off x="680938" y="1016422"/>
            <a:ext cx="7801582" cy="7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>
            <a:lvl1pPr marL="0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5364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470729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706094" indent="0" algn="just" defTabSz="469995" rtl="0" eaLnBrk="1" fontAlgn="base" hangingPunct="1">
              <a:lnSpc>
                <a:spcPts val="811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941459" indent="0" algn="l" defTabSz="469995" rtl="0" eaLnBrk="1" fontAlgn="base" hangingPunct="1">
              <a:lnSpc>
                <a:spcPts val="811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176823" indent="0" algn="l" defTabSz="470729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2188" indent="0" algn="l" defTabSz="470729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7552" indent="0" algn="l" defTabSz="470729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82917" indent="0" algn="l" defTabSz="470729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>
                <a:solidFill>
                  <a:srgbClr val="005AA9"/>
                </a:solidFill>
                <a:latin typeface="PF Din Text Cond Pro Medium" panose="02000500000000020004" pitchFamily="2" charset="0"/>
              </a:rPr>
              <a:t>ФЕДЕРАЛЬНЫЙ ЗАКОН </a:t>
            </a:r>
            <a:endParaRPr lang="ru-RU" sz="2700" dirty="0" smtClean="0">
              <a:solidFill>
                <a:srgbClr val="005AA9"/>
              </a:solidFill>
              <a:latin typeface="PF Din Text Cond Pro Medium" panose="02000500000000020004" pitchFamily="2" charset="0"/>
            </a:endParaRPr>
          </a:p>
          <a:p>
            <a:pPr algn="ctr"/>
            <a:r>
              <a:rPr lang="ru-RU" sz="2700" dirty="0" smtClean="0">
                <a:solidFill>
                  <a:srgbClr val="005AA9"/>
                </a:solidFill>
                <a:latin typeface="PF Din Text Cond Pro Medium" panose="02000500000000020004" pitchFamily="2" charset="0"/>
              </a:rPr>
              <a:t>ОТ </a:t>
            </a:r>
            <a:r>
              <a:rPr lang="ru-RU" sz="2700" dirty="0">
                <a:solidFill>
                  <a:srgbClr val="005AA9"/>
                </a:solidFill>
                <a:latin typeface="PF Din Text Cond Pro Medium" panose="02000500000000020004" pitchFamily="2" charset="0"/>
              </a:rPr>
              <a:t>14.07.2022 № 263-ФЗ </a:t>
            </a:r>
            <a:endParaRPr lang="ru-RU" sz="2700" dirty="0" smtClean="0">
              <a:solidFill>
                <a:srgbClr val="005AA9"/>
              </a:solidFill>
              <a:latin typeface="PF Din Text Cond Pro Medium" panose="02000500000000020004" pitchFamily="2" charset="0"/>
            </a:endParaRPr>
          </a:p>
          <a:p>
            <a:pPr algn="ctr"/>
            <a:endParaRPr lang="ru-RU" sz="2700" dirty="0" smtClean="0">
              <a:solidFill>
                <a:srgbClr val="005AA9"/>
              </a:solidFill>
              <a:latin typeface="PF Din Text Cond Pro Medium" panose="02000500000000020004" pitchFamily="2" charset="0"/>
            </a:endParaRPr>
          </a:p>
          <a:p>
            <a:pPr algn="ctr"/>
            <a:r>
              <a:rPr lang="ru-RU" sz="2700" dirty="0" smtClean="0">
                <a:solidFill>
                  <a:srgbClr val="005AA9"/>
                </a:solidFill>
                <a:latin typeface="PF Din Text Cond Pro Medium" panose="02000500000000020004" pitchFamily="2" charset="0"/>
              </a:rPr>
              <a:t>«</a:t>
            </a:r>
            <a:r>
              <a:rPr lang="ru-RU" sz="2700" dirty="0">
                <a:solidFill>
                  <a:srgbClr val="005AA9"/>
                </a:solidFill>
                <a:latin typeface="PF Din Text Cond Pro Medium" panose="02000500000000020004" pitchFamily="2" charset="0"/>
              </a:rPr>
              <a:t>О ВНЕСЕНИИ ИЗМЕНЕНИЙ В ЧАСТИ ПЕРВУЮ И ВТОРУЮ НАЛОГОВОГО КОДЕКСА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8" y="1263248"/>
            <a:ext cx="7316864" cy="350648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39566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885938" y="640533"/>
            <a:ext cx="7337192" cy="545080"/>
          </a:xfrm>
        </p:spPr>
        <p:txBody>
          <a:bodyPr/>
          <a:lstStyle/>
          <a:p>
            <a:pPr algn="ctr"/>
            <a:r>
              <a:rPr lang="ru-RU" sz="2700" dirty="0" smtClean="0">
                <a:latin typeface="PF Din Text Cond Pro" panose="02000000000000000000" pitchFamily="2" charset="0"/>
              </a:rPr>
              <a:t>ЕДИНЫЙ НАЛОГОВЫЙ СЧЕТ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637" y="1205157"/>
            <a:ext cx="7320689" cy="3612731"/>
          </a:xfrm>
        </p:spPr>
        <p:txBody>
          <a:bodyPr/>
          <a:lstStyle/>
          <a:p>
            <a:pPr algn="just"/>
            <a:r>
              <a:rPr lang="ru-RU" sz="1400" b="0" dirty="0" smtClean="0">
                <a:latin typeface="PF DinText Pro Medium" panose="02000506020000020004" pitchFamily="2" charset="0"/>
              </a:rPr>
              <a:t>ЕДИНЫЙ НАЛОГОВЫЙ ПЛАТЕЖ (ЕНП) – это сумма денежных средств, перечисляемая налогоплательщиком на соответствующий счет, в счет исполнения обязанности перед бюджетом РФ </a:t>
            </a:r>
          </a:p>
          <a:p>
            <a:endParaRPr lang="ru-RU" sz="1000" b="0" dirty="0" smtClean="0">
              <a:latin typeface="PF DinText Pro Medium" panose="02000506020000020004" pitchFamily="2" charset="0"/>
            </a:endParaRPr>
          </a:p>
          <a:p>
            <a:pPr algn="just"/>
            <a:r>
              <a:rPr lang="ru-RU" sz="1400" b="0" dirty="0">
                <a:latin typeface="PF DinText Pro Medium" panose="02000506020000020004" pitchFamily="2" charset="0"/>
              </a:rPr>
              <a:t>ЕДИНЫЙ </a:t>
            </a:r>
            <a:r>
              <a:rPr lang="ru-RU" sz="1400" b="0" dirty="0" smtClean="0">
                <a:latin typeface="PF DinText Pro Medium" panose="02000506020000020004" pitchFamily="2" charset="0"/>
              </a:rPr>
              <a:t>НАЛОГОВЫЙ СЧЕТ (ЕНС) – это форма учета совокупной обязанности налогоплательщика и перечисленных денежных средств в качестве ЕНП, распределение которого осуществляет ФНС России </a:t>
            </a:r>
            <a:endParaRPr lang="ru-RU" sz="1400" b="0" dirty="0">
              <a:latin typeface="PF DinText Pro Medium" panose="02000506020000020004" pitchFamily="2" charset="0"/>
            </a:endParaRPr>
          </a:p>
          <a:p>
            <a:pPr algn="just"/>
            <a:endParaRPr lang="ru-RU" sz="1000" b="0" dirty="0" smtClean="0">
              <a:latin typeface="PF DinText Pro Medium" panose="02000506020000020004" pitchFamily="2" charset="0"/>
            </a:endParaRPr>
          </a:p>
          <a:p>
            <a:pPr algn="just"/>
            <a:r>
              <a:rPr lang="ru-RU" sz="1400" b="0" dirty="0" smtClean="0">
                <a:latin typeface="PF DinText Pro Medium" panose="02000506020000020004" pitchFamily="2" charset="0"/>
              </a:rPr>
              <a:t>САЛЬДО ЕНС – это разница между совокупной обязанностью и перечисленными в качестве ЕНП денежными средствами</a:t>
            </a:r>
          </a:p>
          <a:p>
            <a:pPr algn="just"/>
            <a:endParaRPr lang="ru-RU" sz="1000" b="0" dirty="0" smtClean="0">
              <a:latin typeface="PF DinText Pro Medium" panose="02000506020000020004" pitchFamily="2" charset="0"/>
            </a:endParaRPr>
          </a:p>
          <a:p>
            <a:pPr algn="just"/>
            <a:r>
              <a:rPr lang="ru-RU" sz="1400" b="0" dirty="0" smtClean="0">
                <a:latin typeface="PF DinText Pro Medium" panose="02000506020000020004" pitchFamily="2" charset="0"/>
              </a:rPr>
              <a:t>СОВОКУПНАЯ ОБЯЗАННОСТЬ – это общая сумма налогов, авансовых платежей, сборов, страховых взносов, пеней, штрафов, процентов, которую обязан уплатить (перечислить) налогоплательщик, плательщик страховых взносов и (или) налоговый агент, и сумма налога, подлежащая возврату в бюджетную систему РФ</a:t>
            </a:r>
            <a:endParaRPr lang="ru-RU" sz="1400" b="0" dirty="0">
              <a:latin typeface="PF DinText Pro Medium" panose="02000506020000020004" pitchFamily="2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 smtClean="0">
                <a:latin typeface="PF Din Text Cond Pro" panose="02000000000000000000" pitchFamily="2" charset="0"/>
              </a:rPr>
              <a:t>ОСНОВНЫЕ ТЕРМИНЫ И ПОНЯТИЯ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321530"/>
            <a:ext cx="9143999" cy="617843"/>
          </a:xfrm>
        </p:spPr>
        <p:txBody>
          <a:bodyPr/>
          <a:lstStyle/>
          <a:p>
            <a:pPr algn="ctr"/>
            <a:r>
              <a:rPr lang="ru-RU" sz="2700" dirty="0" smtClean="0">
                <a:latin typeface="PF Din Text Cond Pro" panose="02000000000000000000" pitchFamily="2" charset="0"/>
              </a:rPr>
              <a:t>СРОКИ СДАЧИ ОТЧЕТНОСТИ 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2494"/>
              </p:ext>
            </p:extLst>
          </p:nvPr>
        </p:nvGraphicFramePr>
        <p:xfrm>
          <a:off x="752623" y="862026"/>
          <a:ext cx="7491046" cy="410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92"/>
                <a:gridCol w="3064591"/>
                <a:gridCol w="3139263"/>
              </a:tblGrid>
              <a:tr h="2625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Вид</a:t>
                      </a:r>
                      <a:r>
                        <a:rPr lang="ru-RU" sz="1100" baseline="0" dirty="0" smtClean="0">
                          <a:latin typeface="PF Din Text Cond Pro" panose="02000000000000000000" pitchFamily="2" charset="0"/>
                        </a:rPr>
                        <a:t> отчетности</a:t>
                      </a:r>
                      <a:endParaRPr lang="ru-RU" sz="1100" dirty="0">
                        <a:latin typeface="PF Din Text Cond P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Срок сдачи до</a:t>
                      </a:r>
                      <a:r>
                        <a:rPr lang="ru-RU" sz="1100" baseline="0" dirty="0" smtClean="0">
                          <a:latin typeface="PF Din Text Cond Pro" panose="02000000000000000000" pitchFamily="2" charset="0"/>
                        </a:rPr>
                        <a:t> 01.01.2023</a:t>
                      </a:r>
                      <a:endParaRPr lang="ru-RU" sz="1100" dirty="0">
                        <a:latin typeface="PF Din Text Cond P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Срок сдачи с</a:t>
                      </a:r>
                      <a:r>
                        <a:rPr lang="ru-RU" sz="1100" baseline="0" dirty="0" smtClean="0">
                          <a:latin typeface="PF Din Text Cond Pro" panose="02000000000000000000" pitchFamily="2" charset="0"/>
                        </a:rPr>
                        <a:t> 01.01.2023</a:t>
                      </a:r>
                      <a:endParaRPr lang="ru-RU" sz="1100" dirty="0" smtClean="0">
                        <a:latin typeface="PF Din Text Cond Pro" panose="02000000000000000000" pitchFamily="2" charset="0"/>
                      </a:endParaRPr>
                    </a:p>
                  </a:txBody>
                  <a:tcPr/>
                </a:tc>
              </a:tr>
              <a:tr h="80189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6-НДФЛ</a:t>
                      </a:r>
                      <a:endParaRPr lang="ru-RU" sz="18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последнего числа месяца, следующего за отчетным периодом, – при подаче расчета за I квартал, I полугодие,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1 марта года, следующего за отчетным годом, – при подаче годового расчета</a:t>
                      </a:r>
                      <a:endParaRPr lang="ru-RU" sz="9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месяца, следующего за отчетным периодом, – при подаче расчета за I квартал, I полугодие,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февраля года, следующего за отчетным годом, – при подаче годового расчета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207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РСВ</a:t>
                      </a:r>
                      <a:endParaRPr lang="ru-RU" sz="18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30 числа месяца, следующего за расчетным (отчетным)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месяца, следующего за расчетным (отчетным) периодом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3702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Декларация по налогу на прибыль</a:t>
                      </a:r>
                      <a:endParaRPr lang="ru-RU" sz="13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месяца, следующего за отчетным периодом, – при подаче деклараций по итогам отчетных периодов;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марта года, следующего за отчетным, – при подаче декларации по итогам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месяца, следующего за отчетным периодом, – при подаче деклараций по итогам отчетных периодов;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марта года, следующего за отчетным, – при подаче декларации по итогам года</a:t>
                      </a:r>
                    </a:p>
                  </a:txBody>
                  <a:tcPr anchor="ctr"/>
                </a:tc>
              </a:tr>
              <a:tr h="47562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Декларация по налогу при УСН 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(для организаций)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31 марта года, следующего за отчетным 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марта года, следующего за отчетным </a:t>
                      </a:r>
                    </a:p>
                  </a:txBody>
                  <a:tcPr anchor="ctr"/>
                </a:tc>
              </a:tr>
              <a:tr h="479143"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Декларация по налогу при УСН </a:t>
                      </a:r>
                    </a:p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(для ИП)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30 апреля года, следующего за отчетным 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апреля года, следующего за отчетным </a:t>
                      </a:r>
                    </a:p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4083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Налог на  имущество организаций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30 марта года, следующего за отчетным 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марта года, следующего за отчетным 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637" y="1595335"/>
            <a:ext cx="7320689" cy="3410057"/>
          </a:xfrm>
        </p:spPr>
        <p:txBody>
          <a:bodyPr/>
          <a:lstStyle/>
          <a:p>
            <a:r>
              <a:rPr lang="ru-RU" sz="1400" dirty="0" smtClean="0"/>
              <a:t> </a:t>
            </a:r>
          </a:p>
          <a:p>
            <a:pPr marL="0">
              <a:spcBef>
                <a:spcPts val="312"/>
              </a:spcBef>
              <a:spcAft>
                <a:spcPts val="600"/>
              </a:spcAft>
            </a:pP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1520" y="375804"/>
            <a:ext cx="7948245" cy="1342749"/>
          </a:xfrm>
        </p:spPr>
        <p:txBody>
          <a:bodyPr/>
          <a:lstStyle/>
          <a:p>
            <a:pPr algn="ctr"/>
            <a:r>
              <a:rPr lang="ru-RU" cap="all" dirty="0" smtClean="0">
                <a:latin typeface="PF Din Text Cond Pro" panose="02000000000000000000" pitchFamily="2" charset="0"/>
              </a:rPr>
              <a:t>Уведомление </a:t>
            </a:r>
            <a:r>
              <a:rPr lang="ru-RU" cap="all" dirty="0">
                <a:latin typeface="PF Din Text Cond Pro" panose="02000000000000000000" pitchFamily="2" charset="0"/>
              </a:rPr>
              <a:t>об исчисленных суммах </a:t>
            </a:r>
            <a:r>
              <a:rPr lang="ru-RU" cap="all" dirty="0" smtClean="0">
                <a:latin typeface="PF Din Text Cond Pro" panose="02000000000000000000" pitchFamily="2" charset="0"/>
              </a:rPr>
              <a:t>налогов, </a:t>
            </a:r>
            <a:r>
              <a:rPr lang="ru-RU" cap="all" dirty="0">
                <a:latin typeface="PF Din Text Cond Pro" panose="02000000000000000000" pitchFamily="2" charset="0"/>
              </a:rPr>
              <a:t>авансовых платежей по </a:t>
            </a:r>
            <a:r>
              <a:rPr lang="ru-RU" cap="all" dirty="0" smtClean="0">
                <a:latin typeface="PF Din Text Cond Pro" panose="02000000000000000000" pitchFamily="2" charset="0"/>
              </a:rPr>
              <a:t>налогам, </a:t>
            </a:r>
            <a:r>
              <a:rPr lang="ru-RU" cap="all" dirty="0">
                <a:latin typeface="PF Din Text Cond Pro" panose="02000000000000000000" pitchFamily="2" charset="0"/>
              </a:rPr>
              <a:t>страховых взносов </a:t>
            </a:r>
            <a:r>
              <a:rPr lang="ru-RU" cap="all" dirty="0" smtClean="0">
                <a:latin typeface="PF Din Text Cond Pro" panose="02000000000000000000" pitchFamily="2" charset="0"/>
              </a:rPr>
              <a:t/>
            </a:r>
            <a:br>
              <a:rPr lang="ru-RU" cap="all" dirty="0" smtClean="0">
                <a:latin typeface="PF Din Text Cond Pro" panose="02000000000000000000" pitchFamily="2" charset="0"/>
              </a:rPr>
            </a:br>
            <a:r>
              <a:rPr lang="ru-RU" cap="all" dirty="0" smtClean="0">
                <a:latin typeface="PF Din Text Cond Pro" panose="02000000000000000000" pitchFamily="2" charset="0"/>
              </a:rPr>
              <a:t>(Приказ </a:t>
            </a:r>
            <a:r>
              <a:rPr lang="ru-RU" cap="all" dirty="0">
                <a:latin typeface="PF Din Text Cond Pro" panose="02000000000000000000" pitchFamily="2" charset="0"/>
              </a:rPr>
              <a:t>ФНС России от </a:t>
            </a:r>
            <a:r>
              <a:rPr lang="ru-RU" cap="all" dirty="0" smtClean="0">
                <a:latin typeface="PF Din Text Cond Pro" panose="02000000000000000000" pitchFamily="2" charset="0"/>
              </a:rPr>
              <a:t>02.11.2022 № ЕД-7-8/1047)</a:t>
            </a:r>
            <a:endParaRPr lang="ru-RU" cap="all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64" y="1718553"/>
            <a:ext cx="4862633" cy="31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12499"/>
            <a:ext cx="7337192" cy="617843"/>
          </a:xfrm>
        </p:spPr>
        <p:txBody>
          <a:bodyPr/>
          <a:lstStyle/>
          <a:p>
            <a:pPr algn="ctr"/>
            <a:r>
              <a:rPr lang="ru-RU" sz="2700" dirty="0" smtClean="0">
                <a:latin typeface="PF Din Text Cond Pro" panose="02000000000000000000" pitchFamily="2" charset="0"/>
              </a:rPr>
              <a:t>СРОКИ УПЛАТЫ ЕНП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16732"/>
              </p:ext>
            </p:extLst>
          </p:nvPr>
        </p:nvGraphicFramePr>
        <p:xfrm>
          <a:off x="752623" y="862868"/>
          <a:ext cx="7491046" cy="399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43"/>
                <a:gridCol w="3282640"/>
                <a:gridCol w="3139263"/>
              </a:tblGrid>
              <a:tr h="2567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Налог</a:t>
                      </a:r>
                      <a:endParaRPr lang="ru-RU" sz="1100" dirty="0">
                        <a:latin typeface="PF Din Text Cond P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Срок уплаты до 01.01.2023</a:t>
                      </a:r>
                      <a:endParaRPr lang="ru-RU" sz="1100" dirty="0">
                        <a:latin typeface="PF Din Text Cond Pr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F Din Text Cond Pro" panose="02000000000000000000" pitchFamily="2" charset="0"/>
                        </a:rPr>
                        <a:t>Срок уплаты с 01.01.2023</a:t>
                      </a:r>
                    </a:p>
                  </a:txBody>
                  <a:tcPr/>
                </a:tc>
              </a:tr>
              <a:tr h="368474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НДС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каждого из трех месяцев, следующих за истекшим кварталом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2540" lvl="0" indent="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каждого из трех месяцев, следующих за истекшим кварталом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60409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Налог при УСН (для организаций)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месяца, следующего за отчетным периодом, – при уплате аванса за I квартал, I полугодие и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31 марта года, следующего за отчетным, – при уплате налога по итогам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месяца, следующего за отчетным периодом, – при уплате аванса за I квартал, I полугодие и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марта года, следующего за отчетным, – при уплате налога по итогам года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448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Налог при УСН (для ИП)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25 числа месяца, следующего за отчетным периодом, – при уплате аванса за I квартал, I полугодие и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30 апреля года, следующего за отчетным, – при уплате налога по итогам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месяца, следующего за отчетным периодом, – при уплате аванса за I квартал, I полугодие и 9 месяцев;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апреля года, следующего за отчетным, – при уплате налога по итогам года</a:t>
                      </a:r>
                    </a:p>
                  </a:txBody>
                  <a:tcPr anchor="ctr"/>
                </a:tc>
              </a:tr>
              <a:tr h="741105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Налог на имущество организаций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последнего числа месяца, следующего за отчетным периодом, – при уплате авансов за I квартал, I полугодие (II квартал), 9 месяцев (III квартал);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1 марта года, следующего за отчетным, – при доплате налога по итогам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месяца, следующего за отчетным периодом, – при уплате авансов за I квартал, I полугодие (II квартал), 9 месяцев (III квартал);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февраля года, следующего за отчетным, – при доплате налога по итогам года</a:t>
                      </a:r>
                    </a:p>
                  </a:txBody>
                  <a:tcPr anchor="ctr"/>
                </a:tc>
              </a:tr>
              <a:tr h="326420">
                <a:tc>
                  <a:txBody>
                    <a:bodyPr/>
                    <a:lstStyle/>
                    <a:p>
                      <a:pPr marL="0" marR="0" indent="0" algn="ctr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Транспортный налог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последнего числа месяца, следующего за отчетным периодом, – при уплате авансов за I, II и III кварталы;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1 марта года, следующего за отчетным, – при доплате налога по итогам года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числа месяца, следующего за отчетным периодом, – при уплате авансов за I, II и III кварталы;</a:t>
                      </a:r>
                    </a:p>
                    <a:p>
                      <a:pPr marL="171450" marR="2540" lvl="0" indent="-171450" algn="just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PF DinText Pro Medium" panose="02000506020000020004" pitchFamily="2" charset="0"/>
                          <a:ea typeface="+mn-ea"/>
                          <a:cs typeface="+mn-cs"/>
                        </a:rPr>
                        <a:t>не позднее 28 февраля года, следующего за отчетным, – при доплате налога по итогам года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723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PF Din Text Cond Pro" panose="02000000000000000000" pitchFamily="2" charset="0"/>
                          <a:ea typeface="+mn-ea"/>
                          <a:cs typeface="+mn-cs"/>
                        </a:rPr>
                        <a:t>Земельный налог</a:t>
                      </a:r>
                      <a:endParaRPr lang="ru-RU" sz="1100" b="1" kern="1200" baseline="0" dirty="0">
                        <a:solidFill>
                          <a:schemeClr val="lt1"/>
                        </a:solidFill>
                        <a:latin typeface="PF Din Text Cond Pr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540" lvl="0" indent="0" algn="ctr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2540" lvl="0" indent="0" algn="ctr" defTabSz="470729" rtl="0" eaLnBrk="1" fontAlgn="base" latinLnBrk="0" hangingPunct="1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PF DinText Pro Medium" panose="02000506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9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>
                <a:latin typeface="PF Din Text Cond Pro" panose="02000000000000000000" pitchFamily="2" charset="0"/>
              </a:rPr>
              <a:t>СРОК УПЛАТЫ НДФЛ С ВЫПЛАТ РАБОТНИКАМ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" y="1621722"/>
            <a:ext cx="7444559" cy="29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dirty="0" smtClean="0">
                <a:latin typeface="PF Din Text Cond Pro" panose="02000000000000000000" pitchFamily="2" charset="0"/>
              </a:rPr>
              <a:t> НАЛОГОВАЯ ОТЧЕТНОСТЬ ПО </a:t>
            </a:r>
            <a:br>
              <a:rPr lang="ru-RU" sz="2700" dirty="0" smtClean="0">
                <a:latin typeface="PF Din Text Cond Pro" panose="02000000000000000000" pitchFamily="2" charset="0"/>
              </a:rPr>
            </a:br>
            <a:r>
              <a:rPr lang="ru-RU" sz="2700" dirty="0" smtClean="0">
                <a:latin typeface="PF Din Text Cond Pro" panose="02000000000000000000" pitchFamily="2" charset="0"/>
              </a:rPr>
              <a:t>НДФЛ С ВЫПЛАТ РАБОТНИКАМ</a:t>
            </a:r>
            <a:endParaRPr lang="ru-RU" sz="2700" dirty="0">
              <a:latin typeface="PF Din Text Cond Pr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854574" y="1321888"/>
            <a:ext cx="7273317" cy="3621940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endParaRPr lang="ru-RU" sz="19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ctr">
              <a:spcBef>
                <a:spcPts val="0"/>
              </a:spcBef>
            </a:pP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Расчет 6-НДФЛ начиная с 1 квартала 2023 года </a:t>
            </a:r>
          </a:p>
          <a:p>
            <a:pPr marL="0" algn="ctr">
              <a:spcBef>
                <a:spcPts val="0"/>
              </a:spcBef>
            </a:pP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необходимо сдавать по новой форме </a:t>
            </a:r>
          </a:p>
          <a:p>
            <a:pPr marL="0" algn="ctr">
              <a:spcBef>
                <a:spcPts val="0"/>
              </a:spcBef>
            </a:pP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в редакции Приказа ФНС России от 29.09.2022 № ЕД-7-11/881</a:t>
            </a:r>
            <a:r>
              <a:rPr lang="en-US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@</a:t>
            </a:r>
            <a:endParaRPr lang="ru-RU" sz="2000" b="0" dirty="0" smtClean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just">
              <a:spcBef>
                <a:spcPts val="0"/>
              </a:spcBef>
            </a:pPr>
            <a:endParaRPr lang="ru-RU" sz="2000" b="0" dirty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ctr">
              <a:spcBef>
                <a:spcPts val="0"/>
              </a:spcBef>
            </a:pP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Письмо </a:t>
            </a:r>
            <a:r>
              <a:rPr lang="ru-RU" sz="2000" b="0" dirty="0">
                <a:latin typeface="PF DinText Pro Medium" panose="02000506020000020004" pitchFamily="2" charset="0"/>
                <a:ea typeface="+mj-ea"/>
                <a:cs typeface="+mj-cs"/>
              </a:rPr>
              <a:t>ФНС России от 09.11.2022 №</a:t>
            </a: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 </a:t>
            </a:r>
            <a:r>
              <a:rPr lang="ru-RU" sz="2000" b="0" dirty="0">
                <a:latin typeface="PF DinText Pro Medium" panose="02000506020000020004" pitchFamily="2" charset="0"/>
                <a:ea typeface="+mj-ea"/>
                <a:cs typeface="+mj-cs"/>
              </a:rPr>
              <a:t>БС-4-11/15099</a:t>
            </a: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@ </a:t>
            </a:r>
          </a:p>
          <a:p>
            <a:pPr marL="0" algn="ctr">
              <a:spcBef>
                <a:spcPts val="0"/>
              </a:spcBef>
            </a:pP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«О </a:t>
            </a:r>
            <a:r>
              <a:rPr lang="ru-RU" sz="2000" b="0" dirty="0">
                <a:latin typeface="PF DinText Pro Medium" panose="02000506020000020004" pitchFamily="2" charset="0"/>
                <a:ea typeface="+mj-ea"/>
                <a:cs typeface="+mj-cs"/>
              </a:rPr>
              <a:t>порядке исчисления и уплаты налога на доходы физических лиц с дохода в виде заработной платы (оплаты труда), полученного сотрудниками организации в 2023 </a:t>
            </a:r>
            <a:r>
              <a:rPr lang="ru-RU" sz="2000" b="0" dirty="0" smtClean="0">
                <a:latin typeface="PF DinText Pro Medium" panose="02000506020000020004" pitchFamily="2" charset="0"/>
                <a:ea typeface="+mj-ea"/>
                <a:cs typeface="+mj-cs"/>
              </a:rPr>
              <a:t>году»</a:t>
            </a:r>
            <a:endParaRPr lang="ru-RU" sz="2000" b="0" dirty="0">
              <a:latin typeface="PF DinText Pro Medium" panose="02000506020000020004" pitchFamily="2" charset="0"/>
              <a:ea typeface="+mj-ea"/>
              <a:cs typeface="+mj-cs"/>
            </a:endParaRPr>
          </a:p>
          <a:p>
            <a:pPr marL="0" algn="just">
              <a:spcBef>
                <a:spcPts val="0"/>
              </a:spcBef>
            </a:pPr>
            <a:endParaRPr lang="ru-RU" sz="1900" b="0" dirty="0">
              <a:latin typeface="PF DinText Pro Medium" panose="0200050602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6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12015</TotalTime>
  <Words>1261</Words>
  <Application>Microsoft Office PowerPoint</Application>
  <PresentationFormat>Экран (16:9)</PresentationFormat>
  <Paragraphs>169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9" baseType="lpstr">
      <vt:lpstr>Arial</vt:lpstr>
      <vt:lpstr>Calibri</vt:lpstr>
      <vt:lpstr>PF Din Text Cond Pro</vt:lpstr>
      <vt:lpstr>PF Din Text Cond Pro Medium</vt:lpstr>
      <vt:lpstr>PF DinText Pro Medium</vt:lpstr>
      <vt:lpstr>Segoe UI Light</vt:lpstr>
      <vt:lpstr>Times New Roman</vt:lpstr>
      <vt:lpstr>Tw Cen MT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ОСНОВНЫЕ ИЗМЕНЕНИЯ В НАЛОГОВОМ ЗАКОНОДАТЕЛЬСТВЕ В 2023 ГОДУ </vt:lpstr>
      <vt:lpstr>Презентация PowerPoint</vt:lpstr>
      <vt:lpstr>ЕДИНЫЙ НАЛОГОВЫЙ СЧЕТ</vt:lpstr>
      <vt:lpstr>ОСНОВНЫЕ ТЕРМИНЫ И ПОНЯТИЯ</vt:lpstr>
      <vt:lpstr>СРОКИ СДАЧИ ОТЧЕТНОСТИ </vt:lpstr>
      <vt:lpstr>Уведомление об исчисленных суммах налогов, авансовых платежей по налогам, страховых взносов  (Приказ ФНС России от 02.11.2022 № ЕД-7-8/1047)</vt:lpstr>
      <vt:lpstr>СРОКИ УПЛАТЫ ЕНП</vt:lpstr>
      <vt:lpstr>СРОК УПЛАТЫ НДФЛ С ВЫПЛАТ РАБОТНИКАМ</vt:lpstr>
      <vt:lpstr> НАЛОГОВАЯ ОТЧЕТНОСТЬ ПО  НДФЛ С ВЫПЛАТ РАБОТНИКАМ</vt:lpstr>
      <vt:lpstr>ЕНП НЕ РАСПРОСТРАНЯЕТСЯ НА: </vt:lpstr>
      <vt:lpstr> ПО КАКИМ РЕКВИЗИТАМ УПЛАЧИВАЕТСЯ ЕНП?</vt:lpstr>
      <vt:lpstr>КАК РАСПРЕДЕЛЯЕТСЯ ЕНП?</vt:lpstr>
      <vt:lpstr>ФОРМИРОВАНИЕ САЛЬДО ЕНС НА 01.01.2023</vt:lpstr>
      <vt:lpstr>ФОРМИРОВАНИЕ САЛЬДО ЕНС НА 01.01.2023</vt:lpstr>
      <vt:lpstr>ФОРМИРОВАНИЕ САЛЬДО ЕНС НА 01.01.2023</vt:lpstr>
      <vt:lpstr>ИЗМЕНЕНИЯ ПО СТРАХОВЫМ ВЗНОСАМ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Хуснутдинов Руслан Рафаилович</cp:lastModifiedBy>
  <cp:revision>751</cp:revision>
  <cp:lastPrinted>2016-08-02T13:10:17Z</cp:lastPrinted>
  <dcterms:created xsi:type="dcterms:W3CDTF">2014-02-04T14:06:09Z</dcterms:created>
  <dcterms:modified xsi:type="dcterms:W3CDTF">2022-12-02T05:34:25Z</dcterms:modified>
</cp:coreProperties>
</file>